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57"/>
  </p:notesMasterIdLst>
  <p:sldIdLst>
    <p:sldId id="256" r:id="rId2"/>
    <p:sldId id="311" r:id="rId3"/>
    <p:sldId id="381" r:id="rId4"/>
    <p:sldId id="382" r:id="rId5"/>
    <p:sldId id="383" r:id="rId6"/>
    <p:sldId id="384" r:id="rId7"/>
    <p:sldId id="385" r:id="rId8"/>
    <p:sldId id="314" r:id="rId9"/>
    <p:sldId id="315" r:id="rId10"/>
    <p:sldId id="316" r:id="rId11"/>
    <p:sldId id="386" r:id="rId12"/>
    <p:sldId id="387" r:id="rId13"/>
    <p:sldId id="388" r:id="rId14"/>
    <p:sldId id="389" r:id="rId15"/>
    <p:sldId id="390" r:id="rId16"/>
    <p:sldId id="391" r:id="rId17"/>
    <p:sldId id="392" r:id="rId18"/>
    <p:sldId id="393" r:id="rId19"/>
    <p:sldId id="394" r:id="rId20"/>
    <p:sldId id="395" r:id="rId21"/>
    <p:sldId id="397" r:id="rId22"/>
    <p:sldId id="398" r:id="rId23"/>
    <p:sldId id="399" r:id="rId24"/>
    <p:sldId id="400" r:id="rId25"/>
    <p:sldId id="401" r:id="rId26"/>
    <p:sldId id="403" r:id="rId27"/>
    <p:sldId id="404" r:id="rId28"/>
    <p:sldId id="405" r:id="rId29"/>
    <p:sldId id="406" r:id="rId30"/>
    <p:sldId id="407" r:id="rId31"/>
    <p:sldId id="408" r:id="rId32"/>
    <p:sldId id="409" r:id="rId33"/>
    <p:sldId id="410" r:id="rId34"/>
    <p:sldId id="411" r:id="rId35"/>
    <p:sldId id="412" r:id="rId36"/>
    <p:sldId id="413" r:id="rId37"/>
    <p:sldId id="414" r:id="rId38"/>
    <p:sldId id="415" r:id="rId39"/>
    <p:sldId id="416" r:id="rId40"/>
    <p:sldId id="417" r:id="rId41"/>
    <p:sldId id="419" r:id="rId42"/>
    <p:sldId id="420" r:id="rId43"/>
    <p:sldId id="421" r:id="rId44"/>
    <p:sldId id="423" r:id="rId45"/>
    <p:sldId id="422" r:id="rId46"/>
    <p:sldId id="424" r:id="rId47"/>
    <p:sldId id="425" r:id="rId48"/>
    <p:sldId id="427" r:id="rId49"/>
    <p:sldId id="428" r:id="rId50"/>
    <p:sldId id="429" r:id="rId51"/>
    <p:sldId id="431" r:id="rId52"/>
    <p:sldId id="432" r:id="rId53"/>
    <p:sldId id="430" r:id="rId54"/>
    <p:sldId id="433" r:id="rId55"/>
    <p:sldId id="380" r:id="rId5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8428"/>
    <a:srgbClr val="71DAFF"/>
    <a:srgbClr val="EDECED"/>
    <a:srgbClr val="E0D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90" autoAdjust="0"/>
    <p:restoredTop sz="94671" autoAdjust="0"/>
  </p:normalViewPr>
  <p:slideViewPr>
    <p:cSldViewPr snapToGrid="0">
      <p:cViewPr>
        <p:scale>
          <a:sx n="80" d="100"/>
          <a:sy n="80" d="100"/>
        </p:scale>
        <p:origin x="-330" y="-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2-09-16T20:06:30.087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757584-562A-400D-A5DF-C47EC451FCFD}" type="datetimeFigureOut">
              <a:rPr lang="en-IN" smtClean="0"/>
              <a:t>20-09-2022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3DF028-6749-4BB2-8451-92888861CB4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08019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DF028-6749-4BB2-8451-92888861CB4E}" type="slidenum">
              <a:rPr lang="en-IN" smtClean="0"/>
              <a:t>33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19208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DA0E41A-B634-41CB-A8D7-51D3E6D964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36CEBFE9-C330-44BF-8D15-565EF3A979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EF06A7E-0911-4DB9-8D17-73BC30780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E181546-FC66-4AB7-8A0A-C20BE3954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12EF47C-189A-4699-998C-7B536205B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4EE7D098-D79F-43BE-A71C-137926CA0B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696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F6A28C7-4A38-467B-9920-EA85E4B1F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39588665-CA68-4165-9404-2E5558ED5E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02BD780-CB00-4B14-BA1F-9A0098F3E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1B45D3E-3616-40A9-8028-86144D438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DB44B11-0426-4344-ADFC-9127F7B9E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034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60D0B88F-0488-4CA8-B718-4CCD40229A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78DFAC0-5BD8-447C-80BA-7075366667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18216A4-6F65-466A-8902-D55052A4B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5D47CA4-C0A6-4DD5-A842-6BA585470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7A5D5AF-135E-435B-8581-D0B72053A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47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C0C0223-5809-432A-8077-A36914EB9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30B3FE2-16E3-4456-B4D7-6C4D63571D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DAAB0A9-1CA5-4A39-BED7-70CDD429C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B22FB0E-9168-4B3C-8949-2D6B33883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9CF2A35-3F53-43B8-A51E-76FEE75DC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5B9226F2-85BC-44CC-B9C0-B48F31A6F4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11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183EDAD-361A-4F1A-9540-8D1A71F7D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A2AAF0D-1E08-48A9-A17C-2F4301B971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CBAFF8E-B4B3-47A4-97ED-DFB04ECD0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B40BFE5-A2B2-4C27-9AA1-227FF42B3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4EDDE82-27A3-4648-85C8-B8808DA2F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43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E6E25EA-50B0-43A2-A083-6414E25A2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55031AF-CE62-4472-AF7B-067CD4798D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2465E48D-E6EB-43C8-A0F2-4E1A67A4AE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C24F913-315C-4B7B-8A9F-D97A4C5E7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9/20/2022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9FB20FC-EC1F-4D46-9E84-E5CE2A23D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94BC99B-71A4-42F4-9104-56CA5ACFC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369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A339BF2-DD3A-45B6-AC6F-0E866DC52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C5AAB4D-1D5E-4131-AEE6-64661D638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2B471C3-FEBC-4C75-BFCA-0D298C3463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8054A783-BD31-4B4D-871C-D39F7D8246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246CA4AA-C42E-4E01-AB12-681A73CF22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509F62A2-4983-4CC1-B646-E3E2115DA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9/20/2022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2235A516-4E54-462B-8E57-3F2FA2345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76E53A8-411A-476B-98B3-E048C9B12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212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B8EA1DD-33A7-496A-912B-FB354CAF9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F5A0F7E2-D7E6-4241-86A2-953BD2F6F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9/20/2022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7533605-5ED5-4FCB-931F-DA801F3ED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B555CCF3-BF13-44D8-B81F-26DC5EC49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66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26168365-2001-4937-819D-0275946C1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9/20/2022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170A9540-AEAF-4EF3-BF68-92CB4935C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4119A2CF-E3AC-40DD-AE39-2599AA720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147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A215358-0C83-4DFA-BD3C-97D3CE87A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BA7D0F5-CCB3-412A-B86E-696218B438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DE63728-DD45-42A0-8725-6D6CF2E438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07AEEFE-8D0E-4617-BB52-9BD2EBBB7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9/20/2022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3C83BE5-D5BA-41F8-BD00-0F6EE8F78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F7CB8601-68C5-4BE8-8652-57B2256E4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256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61E742-8149-4606-BD90-70AD02BC9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7E6612A-7418-4E11-92D9-D67F90DD1A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0C2E67D-DBAD-4B3E-8D8F-1C248932A0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D925F79-684B-4F5B-8475-4F86B93E1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9/20/2022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35EA388-79DD-4B17-AE51-281E0554E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3E642C16-D2B5-49DD-8F7D-406B5C02F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970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63E0F225-F517-4DBD-A30D-0143A28D2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A68A8DA-44D0-400D-A360-1311825CF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B5302F8-E326-4F48-A2B5-6EE00DA19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4E3103A-6601-4E1D-A93F-CD4A14C534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337499B-D217-448F-A9F0-ACC5A8383E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254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72F7246D-30F4-4EFC-BDFF-A6A11D539FDB}"/>
              </a:ext>
            </a:extLst>
          </p:cNvPr>
          <p:cNvSpPr/>
          <p:nvPr/>
        </p:nvSpPr>
        <p:spPr>
          <a:xfrm>
            <a:off x="6691746" y="4949887"/>
            <a:ext cx="4059382" cy="1533436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4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A26125A6-12AD-467E-AA81-DDA93D187822}"/>
              </a:ext>
            </a:extLst>
          </p:cNvPr>
          <p:cNvSpPr txBox="1"/>
          <p:nvPr/>
        </p:nvSpPr>
        <p:spPr>
          <a:xfrm>
            <a:off x="6816436" y="5121099"/>
            <a:ext cx="3472572" cy="12003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M.K.Shashidhar </a:t>
            </a:r>
          </a:p>
          <a:p>
            <a:r>
              <a:rPr lang="en-US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Assistant Professor</a:t>
            </a:r>
          </a:p>
          <a:p>
            <a:r>
              <a:rPr lang="en-US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Mechanical Engineering</a:t>
            </a:r>
          </a:p>
          <a:p>
            <a:r>
              <a:rPr lang="en-US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ATMECE  </a:t>
            </a:r>
            <a:endParaRPr lang="en-IN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4CCA6E82-9C83-4520-950A-AECA21631C6F}"/>
              </a:ext>
            </a:extLst>
          </p:cNvPr>
          <p:cNvSpPr txBox="1"/>
          <p:nvPr/>
        </p:nvSpPr>
        <p:spPr>
          <a:xfrm>
            <a:off x="0" y="1763474"/>
            <a:ext cx="33250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CAD/CAM</a:t>
            </a:r>
          </a:p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18ME72</a:t>
            </a:r>
            <a:endParaRPr lang="en-IN" sz="3200" b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1" name="Picture 2" descr="Engineering Admission 2020: 7 Reasons to Choose Mechanical Engineering |  ARMIET">
            <a:extLst>
              <a:ext uri="{FF2B5EF4-FFF2-40B4-BE49-F238E27FC236}">
                <a16:creationId xmlns="" xmlns:a16="http://schemas.microsoft.com/office/drawing/2014/main" id="{F3DEEFF9-D0F0-4DFB-B977-5C82198F51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75" y="3515097"/>
            <a:ext cx="2811136" cy="1951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03519B5-6FA7-4D38-B203-1C8FBD014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46073" y="2771183"/>
            <a:ext cx="5805055" cy="1040539"/>
          </a:xfrm>
          <a:solidFill>
            <a:schemeClr val="accent6"/>
          </a:soli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CAD/CAM     18ME72</a:t>
            </a:r>
            <a:endParaRPr lang="en-IN" sz="3200" b="1" dirty="0" smtClean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tabLst>
                <a:tab pos="2600325" algn="l"/>
              </a:tabLst>
            </a:pPr>
            <a:endParaRPr lang="en-US" sz="36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37610" y="2173184"/>
            <a:ext cx="7493330" cy="2244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ectangle 7"/>
          <p:cNvSpPr/>
          <p:nvPr/>
        </p:nvSpPr>
        <p:spPr>
          <a:xfrm>
            <a:off x="5510151" y="2529444"/>
            <a:ext cx="4073236" cy="11756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CAD/CAM 18ME72</a:t>
            </a:r>
            <a:endParaRPr lang="en-IN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71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F21A2A7-F5B5-4F56-ADE4-29168DAC4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/>
          <a:lstStyle/>
          <a:p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A . Manually operated Machines</a:t>
            </a:r>
            <a:endParaRPr lang="en-IN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24B7BF4-73EC-40D4-B307-844035E6A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293" y="2363190"/>
            <a:ext cx="11280525" cy="413812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IN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1000"/>
              </a:spcAft>
              <a:buNone/>
            </a:pP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r>
              <a:rPr lang="en-US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starting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</a:t>
            </a:r>
            <a:r>
              <a:rPr lang="en-US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Finishing</a:t>
            </a:r>
          </a:p>
          <a:p>
            <a:pPr marL="0" indent="0">
              <a:lnSpc>
                <a:spcPct val="100000"/>
              </a:lnSpc>
              <a:spcAft>
                <a:spcPts val="1000"/>
              </a:spcAft>
              <a:buNone/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en-US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point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</a:t>
            </a:r>
            <a:r>
              <a:rPr lang="en-US" sz="20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point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IN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008589" y="2456892"/>
            <a:ext cx="5785792" cy="3672408"/>
            <a:chOff x="1403648" y="2060848"/>
            <a:chExt cx="5785792" cy="3672408"/>
          </a:xfrm>
        </p:grpSpPr>
        <p:sp>
          <p:nvSpPr>
            <p:cNvPr id="5" name="Rectangle 4"/>
            <p:cNvSpPr/>
            <p:nvPr/>
          </p:nvSpPr>
          <p:spPr>
            <a:xfrm>
              <a:off x="1403648" y="2060848"/>
              <a:ext cx="2880320" cy="72008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2000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Hand held Tools</a:t>
              </a:r>
              <a:endParaRPr lang="en-IN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1403648" y="3573016"/>
              <a:ext cx="2160240" cy="7200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2000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Worker</a:t>
              </a:r>
              <a:endParaRPr lang="en-IN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923928" y="5013176"/>
              <a:ext cx="2376264" cy="7200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Process</a:t>
              </a:r>
              <a:endParaRPr lang="en-IN" dirty="0"/>
            </a:p>
          </p:txBody>
        </p:sp>
        <p:cxnSp>
          <p:nvCxnSpPr>
            <p:cNvPr id="8" name="Elbow Connector 7"/>
            <p:cNvCxnSpPr/>
            <p:nvPr/>
          </p:nvCxnSpPr>
          <p:spPr>
            <a:xfrm rot="16200000" flipH="1">
              <a:off x="3401870" y="3302986"/>
              <a:ext cx="2592288" cy="828092"/>
            </a:xfrm>
            <a:prstGeom prst="bentConnector3">
              <a:avLst>
                <a:gd name="adj1" fmla="val -239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Elbow Connector 8"/>
            <p:cNvCxnSpPr/>
            <p:nvPr/>
          </p:nvCxnSpPr>
          <p:spPr>
            <a:xfrm rot="16200000" flipH="1">
              <a:off x="3527884" y="3969060"/>
              <a:ext cx="1080120" cy="1008112"/>
            </a:xfrm>
            <a:prstGeom prst="bentConnector3">
              <a:avLst>
                <a:gd name="adj1" fmla="val 5106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6275040" y="5329305"/>
              <a:ext cx="9144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2843808" y="5329305"/>
              <a:ext cx="108012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6588224" y="4869160"/>
              <a:ext cx="360040" cy="36004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" name="Oval 12"/>
            <p:cNvSpPr/>
            <p:nvPr/>
          </p:nvSpPr>
          <p:spPr>
            <a:xfrm>
              <a:off x="3059832" y="4869160"/>
              <a:ext cx="324036" cy="36004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14" name="Straight Connector 13"/>
            <p:cNvCxnSpPr>
              <a:stCxn id="12" idx="1"/>
              <a:endCxn id="12" idx="5"/>
            </p:cNvCxnSpPr>
            <p:nvPr/>
          </p:nvCxnSpPr>
          <p:spPr>
            <a:xfrm>
              <a:off x="6640951" y="4921887"/>
              <a:ext cx="254586" cy="2545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12" idx="7"/>
              <a:endCxn id="12" idx="3"/>
            </p:cNvCxnSpPr>
            <p:nvPr/>
          </p:nvCxnSpPr>
          <p:spPr>
            <a:xfrm flipH="1">
              <a:off x="6640951" y="4921887"/>
              <a:ext cx="254586" cy="2545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2932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B.Worker Machine system</a:t>
            </a:r>
            <a:endParaRPr lang="en-IN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</a:t>
            </a:r>
            <a:endParaRPr lang="en-IN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193470" y="1481447"/>
            <a:ext cx="8229600" cy="492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 smtClean="0"/>
              <a:t>                       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 smtClean="0"/>
              <a:t>                           </a:t>
            </a:r>
            <a:r>
              <a:rPr lang="en-US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Starting</a:t>
            </a:r>
            <a:r>
              <a:rPr lang="en-US" sz="2000" dirty="0" smtClean="0">
                <a:solidFill>
                  <a:srgbClr val="00B0F0"/>
                </a:solidFill>
              </a:rPr>
              <a:t>                                                              </a:t>
            </a:r>
            <a:r>
              <a:rPr lang="en-US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Finishing</a:t>
            </a:r>
            <a:r>
              <a:rPr lang="en-US" sz="2000" dirty="0" smtClean="0">
                <a:solidFill>
                  <a:srgbClr val="00B0F0"/>
                </a:solidFill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 smtClean="0">
                <a:solidFill>
                  <a:srgbClr val="00B0F0"/>
                </a:solidFill>
              </a:rPr>
              <a:t>                             </a:t>
            </a:r>
            <a:r>
              <a:rPr lang="en-US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Point</a:t>
            </a:r>
            <a:r>
              <a:rPr lang="en-US" sz="2000" dirty="0" smtClean="0">
                <a:solidFill>
                  <a:srgbClr val="00B0F0"/>
                </a:solidFill>
              </a:rPr>
              <a:t>                                                                  </a:t>
            </a:r>
            <a:r>
              <a:rPr lang="en-US" sz="20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Point</a:t>
            </a:r>
            <a:endParaRPr lang="en-US" sz="20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                      </a:t>
            </a:r>
            <a:endParaRPr lang="en-IN" dirty="0"/>
          </a:p>
        </p:txBody>
      </p:sp>
      <p:grpSp>
        <p:nvGrpSpPr>
          <p:cNvPr id="5" name="Group 4"/>
          <p:cNvGrpSpPr/>
          <p:nvPr/>
        </p:nvGrpSpPr>
        <p:grpSpPr>
          <a:xfrm>
            <a:off x="1368818" y="1890668"/>
            <a:ext cx="5793953" cy="3672408"/>
            <a:chOff x="1395487" y="2060848"/>
            <a:chExt cx="5793953" cy="3672408"/>
          </a:xfrm>
        </p:grpSpPr>
        <p:sp>
          <p:nvSpPr>
            <p:cNvPr id="6" name="Rectangle 5"/>
            <p:cNvSpPr/>
            <p:nvPr/>
          </p:nvSpPr>
          <p:spPr>
            <a:xfrm>
              <a:off x="1403648" y="2060848"/>
              <a:ext cx="2520280" cy="100811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        Machine</a:t>
              </a:r>
            </a:p>
            <a:p>
              <a:r>
                <a:rPr lang="en-US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    (Power Tools)</a:t>
              </a:r>
              <a:endParaRPr lang="en-IN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923928" y="5013176"/>
              <a:ext cx="2376264" cy="7200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Process</a:t>
              </a:r>
              <a:endParaRPr lang="en-IN" dirty="0"/>
            </a:p>
          </p:txBody>
        </p:sp>
        <p:cxnSp>
          <p:nvCxnSpPr>
            <p:cNvPr id="8" name="Elbow Connector 7"/>
            <p:cNvCxnSpPr/>
            <p:nvPr/>
          </p:nvCxnSpPr>
          <p:spPr>
            <a:xfrm rot="16200000" flipH="1">
              <a:off x="3339702" y="3149129"/>
              <a:ext cx="2448274" cy="1279824"/>
            </a:xfrm>
            <a:prstGeom prst="bentConnector3">
              <a:avLst>
                <a:gd name="adj1" fmla="val 202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Elbow Connector 8"/>
            <p:cNvCxnSpPr/>
            <p:nvPr/>
          </p:nvCxnSpPr>
          <p:spPr>
            <a:xfrm rot="16200000" flipH="1">
              <a:off x="3527884" y="3969060"/>
              <a:ext cx="1080120" cy="1008112"/>
            </a:xfrm>
            <a:prstGeom prst="bentConnector3">
              <a:avLst>
                <a:gd name="adj1" fmla="val 3823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6275040" y="5329305"/>
              <a:ext cx="9144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2843808" y="5329305"/>
              <a:ext cx="108012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1395487" y="3575364"/>
              <a:ext cx="2160240" cy="7200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     </a:t>
              </a:r>
              <a:r>
                <a:rPr lang="en-US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Operator</a:t>
              </a:r>
              <a:endParaRPr lang="en-IN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477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C . Semi automated machines</a:t>
            </a:r>
            <a:endParaRPr lang="en-IN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</a:t>
            </a:r>
            <a:r>
              <a:rPr lang="en-US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Starting</a:t>
            </a:r>
            <a:r>
              <a:rPr lang="en-US" sz="1800" dirty="0" smtClean="0">
                <a:solidFill>
                  <a:srgbClr val="00B0F0"/>
                </a:solidFill>
              </a:rPr>
              <a:t>                                                                              </a:t>
            </a:r>
            <a:r>
              <a:rPr lang="en-US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Finishing</a:t>
            </a:r>
            <a:endParaRPr lang="en-US" sz="1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</a:t>
            </a:r>
            <a:r>
              <a:rPr lang="en-US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point </a:t>
            </a:r>
            <a:r>
              <a:rPr lang="en-US" sz="1800" dirty="0" smtClean="0">
                <a:solidFill>
                  <a:srgbClr val="00B0F0"/>
                </a:solidFill>
              </a:rPr>
              <a:t>                                                                                </a:t>
            </a:r>
            <a:r>
              <a:rPr lang="en-US" sz="18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Point</a:t>
            </a:r>
            <a:endParaRPr lang="en-IN" sz="1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996848" y="2183312"/>
            <a:ext cx="5793953" cy="3672408"/>
            <a:chOff x="1395487" y="2060848"/>
            <a:chExt cx="5793953" cy="3672408"/>
          </a:xfrm>
        </p:grpSpPr>
        <p:sp>
          <p:nvSpPr>
            <p:cNvPr id="5" name="Rectangle 4"/>
            <p:cNvSpPr/>
            <p:nvPr/>
          </p:nvSpPr>
          <p:spPr>
            <a:xfrm>
              <a:off x="1403648" y="2060848"/>
              <a:ext cx="2520280" cy="100811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        Machine</a:t>
              </a:r>
            </a:p>
            <a:p>
              <a:r>
                <a:rPr lang="en-US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    (Power Tools)</a:t>
              </a:r>
              <a:endParaRPr lang="en-IN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923928" y="5013176"/>
              <a:ext cx="2376264" cy="7200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Process</a:t>
              </a:r>
              <a:endParaRPr lang="en-IN" dirty="0"/>
            </a:p>
          </p:txBody>
        </p:sp>
        <p:cxnSp>
          <p:nvCxnSpPr>
            <p:cNvPr id="7" name="Elbow Connector 6"/>
            <p:cNvCxnSpPr/>
            <p:nvPr/>
          </p:nvCxnSpPr>
          <p:spPr>
            <a:xfrm rot="16200000" flipH="1">
              <a:off x="3339702" y="3149129"/>
              <a:ext cx="2448274" cy="1279824"/>
            </a:xfrm>
            <a:prstGeom prst="bentConnector3">
              <a:avLst>
                <a:gd name="adj1" fmla="val 202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Elbow Connector 7"/>
            <p:cNvCxnSpPr/>
            <p:nvPr/>
          </p:nvCxnSpPr>
          <p:spPr>
            <a:xfrm rot="16200000" flipH="1">
              <a:off x="3527884" y="3969060"/>
              <a:ext cx="1080120" cy="1008112"/>
            </a:xfrm>
            <a:prstGeom prst="bentConnector3">
              <a:avLst>
                <a:gd name="adj1" fmla="val 3823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6275040" y="5329305"/>
              <a:ext cx="9144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2843808" y="5329305"/>
              <a:ext cx="108012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395487" y="3575364"/>
              <a:ext cx="2160240" cy="7200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     </a:t>
              </a:r>
              <a:r>
                <a:rPr lang="en-US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Operator</a:t>
              </a:r>
              <a:endParaRPr lang="en-IN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599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D . Fully automated machines</a:t>
            </a:r>
            <a:endParaRPr lang="en-IN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                  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 </a:t>
            </a:r>
            <a:r>
              <a:rPr lang="en-US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Starting</a:t>
            </a:r>
            <a:r>
              <a:rPr lang="en-US" sz="1800" dirty="0" smtClean="0">
                <a:solidFill>
                  <a:srgbClr val="00B0F0"/>
                </a:solidFill>
              </a:rPr>
              <a:t>                                                                      </a:t>
            </a:r>
            <a:r>
              <a:rPr lang="en-US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finishing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B0F0"/>
                </a:solidFill>
              </a:rPr>
              <a:t> </a:t>
            </a:r>
            <a:r>
              <a:rPr lang="en-US" sz="1800" dirty="0" smtClean="0">
                <a:solidFill>
                  <a:srgbClr val="00B0F0"/>
                </a:solidFill>
              </a:rPr>
              <a:t>                                                           </a:t>
            </a:r>
            <a:r>
              <a:rPr lang="en-US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point</a:t>
            </a:r>
            <a:r>
              <a:rPr lang="en-US" sz="1800" dirty="0" smtClean="0">
                <a:solidFill>
                  <a:srgbClr val="00B0F0"/>
                </a:solidFill>
              </a:rPr>
              <a:t>                                                                            </a:t>
            </a:r>
            <a:r>
              <a:rPr lang="en-US" sz="18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point</a:t>
            </a:r>
            <a:endParaRPr lang="en-IN" sz="1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747072" y="2076888"/>
            <a:ext cx="5929808" cy="3672408"/>
            <a:chOff x="1259632" y="2060848"/>
            <a:chExt cx="5929808" cy="3672408"/>
          </a:xfrm>
        </p:grpSpPr>
        <p:sp>
          <p:nvSpPr>
            <p:cNvPr id="5" name="Rectangle 4"/>
            <p:cNvSpPr/>
            <p:nvPr/>
          </p:nvSpPr>
          <p:spPr>
            <a:xfrm>
              <a:off x="1259632" y="2060848"/>
              <a:ext cx="3240360" cy="100811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        Periodic Worker</a:t>
              </a:r>
            </a:p>
            <a:p>
              <a:r>
                <a:rPr lang="en-US" dirty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             attention</a:t>
              </a:r>
              <a:endParaRPr lang="en-IN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1403648" y="3573016"/>
              <a:ext cx="1872208" cy="7200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Automated</a:t>
              </a:r>
            </a:p>
            <a:p>
              <a:r>
                <a:rPr lang="en-US" dirty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 Machine</a:t>
              </a:r>
              <a:endParaRPr lang="en-IN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923928" y="5013176"/>
              <a:ext cx="2376264" cy="7200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B0F0"/>
                  </a:solidFill>
                </a:rPr>
                <a:t>Process</a:t>
              </a:r>
              <a:endParaRPr lang="en-IN" dirty="0">
                <a:solidFill>
                  <a:srgbClr val="00B0F0"/>
                </a:solidFill>
              </a:endParaRPr>
            </a:p>
          </p:txBody>
        </p:sp>
        <p:cxnSp>
          <p:nvCxnSpPr>
            <p:cNvPr id="8" name="Elbow Connector 7"/>
            <p:cNvCxnSpPr/>
            <p:nvPr/>
          </p:nvCxnSpPr>
          <p:spPr>
            <a:xfrm>
              <a:off x="3275856" y="3933054"/>
              <a:ext cx="1440160" cy="1080122"/>
            </a:xfrm>
            <a:prstGeom prst="bentConnector3">
              <a:avLst>
                <a:gd name="adj1" fmla="val 100025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6300192" y="5329305"/>
              <a:ext cx="88924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2843808" y="5329305"/>
              <a:ext cx="108012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Elbow Connector 10"/>
            <p:cNvCxnSpPr/>
            <p:nvPr/>
          </p:nvCxnSpPr>
          <p:spPr>
            <a:xfrm rot="16200000" flipH="1">
              <a:off x="3733056" y="3331840"/>
              <a:ext cx="2448272" cy="914400"/>
            </a:xfrm>
            <a:prstGeom prst="bentConnector3">
              <a:avLst>
                <a:gd name="adj1" fmla="val 202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098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45029"/>
            <a:ext cx="10515600" cy="513193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Material Handling System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Loading and unloading the work Units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Positioning the work unit at each station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Transporting the work units between stations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Providing temporary storage</a:t>
            </a:r>
          </a:p>
          <a:p>
            <a:pPr marL="0" indent="0">
              <a:buNone/>
            </a:pPr>
            <a:r>
              <a:rPr lang="en-US" sz="3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Computer control system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Control Material handling system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Production Scheduling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Failure analysis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Quality control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Operation Management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Feedback control</a:t>
            </a:r>
          </a:p>
          <a:p>
            <a:pPr marL="0" indent="0">
              <a:buNone/>
            </a:pPr>
            <a:r>
              <a:rPr lang="en-US" sz="3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Human Resources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694492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8769"/>
            <a:ext cx="10515600" cy="54881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Classification of Production System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Job Shop Production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Batch Production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Mass Production</a:t>
            </a:r>
          </a:p>
          <a:p>
            <a:pPr marL="0" indent="0">
              <a:buNone/>
            </a:pPr>
            <a:r>
              <a:rPr lang="en-US" sz="2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Job Shop Production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Custom products are made in small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batches , Machines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are grouped based on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functions,small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medium scale industries</a:t>
            </a:r>
          </a:p>
          <a:p>
            <a:pPr marL="0" indent="0">
              <a:buNone/>
            </a:pPr>
            <a:r>
              <a:rPr lang="en-US" sz="2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Advantages :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1.High Flexibility of Production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2.Complex parts can be Manufactured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3.Expansion Flexibility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153870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61902"/>
            <a:ext cx="10515600" cy="5403272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Dis advantages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1. Skilled manpower is required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2. Production Volume is low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3. Scheduling the process is difficult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Batch Production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Components are created stage by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stage,different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Batches of products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Food processing Industries ,Manufacture of sports equipment ,Pharmaceutical Companies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Mass Production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Creating interchangeable parts at low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cost,large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numbers of similar products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962441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Benefits: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Lower cost per unit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Reduced manufacturing lead time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Increased output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2470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Plant Layout</a:t>
            </a:r>
            <a:endParaRPr lang="en-IN" sz="3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Fixed position Layout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Process Layout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Product-flow layout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459401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33152"/>
            <a:ext cx="10515600" cy="605643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	 Fixed </a:t>
            </a:r>
            <a:r>
              <a:rPr lang="en-US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position Layout </a:t>
            </a:r>
            <a:r>
              <a:rPr lang="en-US" dirty="0"/>
              <a:t/>
            </a:r>
            <a:br>
              <a:rPr lang="en-US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4450" y="1270660"/>
            <a:ext cx="10515600" cy="522514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Advanages</a:t>
            </a:r>
            <a:endParaRPr lang="en-US" u="sng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1.Material movement is reduced 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2.Capital investment 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minimized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3.Task is usually done by group of operators,hence continuity of 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operation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4.Production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centers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are independent of each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other, hence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effective planning and loading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5.It offers great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flexibility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 equipment and allow change in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product design</a:t>
            </a:r>
          </a:p>
          <a:p>
            <a:pPr marL="0" indent="0">
              <a:buNone/>
            </a:pPr>
            <a:r>
              <a:rPr lang="en-US" u="sng" dirty="0">
                <a:latin typeface="Times New Roman" pitchFamily="18" charset="0"/>
                <a:cs typeface="Times New Roman" pitchFamily="18" charset="0"/>
              </a:rPr>
              <a:t>Limitations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1.High skilled Manpower is required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2.Movement of machines and equipment  to production centers 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maybe time consuming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3.Compilcated fixtures are required  for positioning of jobs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24455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F21A2A7-F5B5-4F56-ADE4-29168DAC4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696501"/>
          </a:xfrm>
        </p:spPr>
        <p:txBody>
          <a:bodyPr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CAD/CAM    18ME72</a:t>
            </a:r>
            <a:endParaRPr lang="en-IN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24B7BF4-73EC-40D4-B307-844035E6A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784" y="1353787"/>
            <a:ext cx="11714920" cy="5296395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Module .1</a:t>
            </a:r>
          </a:p>
          <a:p>
            <a:pPr algn="just"/>
            <a:r>
              <a:rPr lang="en-IN" sz="2400" b="1" dirty="0" smtClean="0">
                <a:latin typeface="Times New Roman" pitchFamily="18" charset="0"/>
                <a:cs typeface="Times New Roman" pitchFamily="18" charset="0"/>
              </a:rPr>
              <a:t>Introduction </a:t>
            </a:r>
            <a:r>
              <a:rPr lang="en-IN" sz="2400" b="1" dirty="0">
                <a:latin typeface="Times New Roman" pitchFamily="18" charset="0"/>
                <a:cs typeface="Times New Roman" pitchFamily="18" charset="0"/>
              </a:rPr>
              <a:t>to CIM and Automation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: Automation in Production Systems, automated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manufacturing systems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Types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of automation, reasons for automating, Computer Integrated Manufacturing,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computerized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elements of a CIM system</a:t>
            </a:r>
          </a:p>
          <a:p>
            <a:pPr algn="just"/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CAD/CAM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and CIM. Mathematical models and matrices: production rate,</a:t>
            </a:r>
          </a:p>
          <a:p>
            <a:pPr algn="just"/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production capacity, utilization and availability, manufacturing lead time, work-in- process,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numerical problems</a:t>
            </a:r>
          </a:p>
          <a:p>
            <a:pPr algn="just"/>
            <a:r>
              <a:rPr lang="en-IN" sz="2400" b="1" dirty="0">
                <a:latin typeface="Times New Roman" pitchFamily="18" charset="0"/>
                <a:cs typeface="Times New Roman" pitchFamily="18" charset="0"/>
              </a:rPr>
              <a:t>Automated Production Lines and Assembly Systems: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Fundamentals, system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configurations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, applications. automated flow lines, buffer storage, control of production line, analysis of transfer lines, analysis of flow lines without storage.</a:t>
            </a:r>
          </a:p>
          <a:p>
            <a:pPr algn="just"/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partial automation, analysis of automated flow lines with storage buffer,</a:t>
            </a:r>
          </a:p>
          <a:p>
            <a:pPr marL="0" indent="0" algn="just">
              <a:buNone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  fundamentals of automated assembly systems, numerical</a:t>
            </a:r>
            <a:r>
              <a:rPr lang="en-IN" sz="2400" dirty="0"/>
              <a:t>.</a:t>
            </a:r>
          </a:p>
          <a:p>
            <a:pPr marL="0" indent="0">
              <a:buNone/>
            </a:pPr>
            <a:endParaRPr lang="en-IN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74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95647"/>
            <a:ext cx="10515600" cy="538131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en-US" sz="4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Process </a:t>
            </a:r>
            <a:r>
              <a:rPr lang="en-US" sz="4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Layout</a:t>
            </a:r>
          </a:p>
          <a:p>
            <a:pPr marL="0" indent="0">
              <a:buNone/>
            </a:pPr>
            <a:r>
              <a:rPr lang="en-US" u="sng" dirty="0">
                <a:latin typeface="Times New Roman" pitchFamily="18" charset="0"/>
                <a:cs typeface="Times New Roman" pitchFamily="18" charset="0"/>
              </a:rPr>
              <a:t>Advantages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1.Less duplication of Machines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2.It offers better and more efficient supervision  through 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specialization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3.There is greater flexibility in equipment and  manpower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4.Better utilization5 of equipment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5. Better control of Process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Disadvantages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1.Long material flow line hence process is time consuming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2.More floor area is required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3.Scheduling is more tedious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4.Specialisation creates monotony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828390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50026"/>
            <a:ext cx="10515600" cy="522693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	      </a:t>
            </a:r>
            <a:r>
              <a:rPr lang="en-US" sz="4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Product </a:t>
            </a:r>
            <a:r>
              <a:rPr lang="en-US" sz="4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layout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Advantages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1.Less material handling cost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2.Better utilization of men and machines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3.Less floor space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4.Easy to control production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5.Total production time is minimized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Disadvantages :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1.Very limited flexibility in the process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2.Manufacturing cost increases with fall in volume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3.Single machine breakdown may shut down whole  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production line.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4.Strict supervision is essential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718857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Automation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Automation is the use of control system such as Computers  or robots and information technologies for handling different process and machineries in an industry to replace a human being</a:t>
            </a:r>
          </a:p>
          <a:p>
            <a:pPr marL="0" indent="0" algn="just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Automation is defined as “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technology concerned with the </a:t>
            </a:r>
          </a:p>
          <a:p>
            <a:pPr marL="0" indent="0" algn="just">
              <a:buNone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Application of mechanical , electronics , and computer based system to operate an control production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”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670325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Reason for Automation</a:t>
            </a:r>
            <a:endParaRPr lang="en-IN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8790"/>
            <a:ext cx="10515600" cy="47281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u="sng" dirty="0">
                <a:latin typeface="Times New Roman" pitchFamily="18" charset="0"/>
                <a:cs typeface="Times New Roman" pitchFamily="18" charset="0"/>
              </a:rPr>
              <a:t>Advantages :</a:t>
            </a:r>
          </a:p>
          <a:p>
            <a:pPr marL="0" indent="0">
              <a:buNone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1.Increased productivity</a:t>
            </a:r>
          </a:p>
          <a:p>
            <a:pPr marL="0" indent="0">
              <a:buNone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2.High cost of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Labour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3.Labour shortages</a:t>
            </a:r>
          </a:p>
          <a:p>
            <a:pPr marL="0" indent="0">
              <a:buNone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4.Safety</a:t>
            </a:r>
          </a:p>
          <a:p>
            <a:pPr marL="0" indent="0">
              <a:buNone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5.High cost of raw materials</a:t>
            </a:r>
          </a:p>
          <a:p>
            <a:pPr marL="0" indent="0">
              <a:buNone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6.Improved product quality</a:t>
            </a:r>
          </a:p>
          <a:p>
            <a:pPr marL="0" indent="0">
              <a:buNone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7.Reduced manufacturing lead time</a:t>
            </a:r>
          </a:p>
          <a:p>
            <a:pPr marL="0" indent="0">
              <a:buNone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8.Reduction of in-process inventory </a:t>
            </a:r>
            <a:endParaRPr lang="en-IN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218924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21278"/>
            <a:ext cx="10515600" cy="537952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3400" b="1" u="sng" dirty="0">
                <a:latin typeface="Times New Roman" pitchFamily="18" charset="0"/>
                <a:cs typeface="Times New Roman" pitchFamily="18" charset="0"/>
              </a:rPr>
              <a:t>Disadvantages</a:t>
            </a:r>
            <a:r>
              <a:rPr lang="en-US" sz="34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1.Technology limits</a:t>
            </a:r>
          </a:p>
          <a:p>
            <a:pPr marL="0" indent="0">
              <a:buNone/>
            </a:pP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2.Economic limits</a:t>
            </a:r>
          </a:p>
          <a:p>
            <a:pPr marL="0" indent="0">
              <a:buNone/>
            </a:pP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3.Maintenance</a:t>
            </a:r>
          </a:p>
          <a:p>
            <a:pPr marL="0" indent="0">
              <a:buNone/>
            </a:pP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4.Increase in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unemployment</a:t>
            </a:r>
          </a:p>
          <a:p>
            <a:pPr marL="0" indent="0">
              <a:buNone/>
            </a:pPr>
            <a:r>
              <a:rPr lang="en-US" sz="3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Automation systems</a:t>
            </a:r>
          </a:p>
          <a:p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Information technology</a:t>
            </a:r>
          </a:p>
          <a:p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Computer aided manufacturing</a:t>
            </a:r>
          </a:p>
          <a:p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Computer aided process planning</a:t>
            </a:r>
          </a:p>
          <a:p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Group Technology</a:t>
            </a:r>
          </a:p>
          <a:p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Numerically controlled Machines</a:t>
            </a:r>
          </a:p>
          <a:p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Robot</a:t>
            </a:r>
          </a:p>
          <a:p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Flexible Manufacturing system</a:t>
            </a:r>
          </a:p>
          <a:p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Computer integrated Manufacturing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295777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Types of automation</a:t>
            </a:r>
            <a:endParaRPr lang="en-IN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2536"/>
            <a:ext cx="10515600" cy="48944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1.Fixed automation or Rigid Automation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2.Programmable Automation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3.Flexible Automation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dirty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Fixed automation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Designed to produce particular product , Volume of production is high, product variety is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low,suitable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for mass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production.e.g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oil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refineries,chemical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processing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dirty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Programmable automation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Sequence of operations are controlled by program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instruction,product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volume is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low,suitable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for batch production,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938425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14400"/>
            <a:ext cx="10515600" cy="52625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Flexible Automation :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Capable of producing large variety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parts , production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rate 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medium</a:t>
            </a:r>
          </a:p>
          <a:p>
            <a:pPr marL="0" indent="0">
              <a:buNone/>
            </a:pPr>
            <a:endParaRPr lang="en-IN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867" y="2231639"/>
            <a:ext cx="6552728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61767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Automation Principles and strategies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U S A Principle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U: understand the existing process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S: Simplify the process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A: Automatic the process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159118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Automation Strategies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0665"/>
            <a:ext cx="10515600" cy="471629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1.Specialization of the process.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2.Combined operations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3.Simultaneous operations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4. Integration of operations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5.Increased flexibility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6.Improved material handling and storage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7.Online Inspection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8.Process control and optimization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9.Plant operations control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10.Computer integrated manufacturing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145873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71789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Computer integrated Manufacturing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18161"/>
            <a:ext cx="10515600" cy="521326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Functional areas of CIM system :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Part and product design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Tool and fixture design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Process planning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Programming of numerically controlled machines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Control of Material handling system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Material requirement planning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Machine loading and scheduling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Machining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Assembly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Maintenance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Quality control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Inspection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Storage and retrieval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67143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043354"/>
            <a:ext cx="10931770" cy="54864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5000"/>
              </a:lnSpc>
              <a:spcAft>
                <a:spcPts val="1000"/>
              </a:spcAft>
              <a:buNone/>
            </a:pPr>
            <a:r>
              <a:rPr lang="en-US" sz="3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Module</a:t>
            </a:r>
            <a:r>
              <a:rPr lang="en-US" sz="2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endParaRPr lang="en-US" sz="2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IN" sz="2400" b="1" dirty="0">
                <a:latin typeface="Times New Roman" pitchFamily="18" charset="0"/>
                <a:cs typeface="Times New Roman" pitchFamily="18" charset="0"/>
              </a:rPr>
              <a:t>CAD and Computer Graphics Software: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The design process, applications of computers in design,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software configuration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, functions of graphics package, constructing the geometry.</a:t>
            </a:r>
          </a:p>
          <a:p>
            <a:pPr algn="just"/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Transformations: 2D transformations, translation, rotation and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scaling homogeneous 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transformation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matrix, concatenation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, numerical problems on transformations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IN" sz="2400" b="1" dirty="0">
                <a:latin typeface="Times New Roman" pitchFamily="18" charset="0"/>
                <a:cs typeface="Times New Roman" pitchFamily="18" charset="0"/>
              </a:rPr>
              <a:t>Computerized Manufacture Planning and Control System: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Computer Aided Process Planning, Retrieval and Generative Systems, benefits of CAPP.</a:t>
            </a:r>
          </a:p>
          <a:p>
            <a:pPr algn="just"/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Production Planning and Control Systems, typical activities of PPC system</a:t>
            </a:r>
          </a:p>
          <a:p>
            <a:pPr algn="just"/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computer integrated production management system, Material Requirement Planning, inputs to MRP system</a:t>
            </a:r>
          </a:p>
          <a:p>
            <a:pPr algn="just"/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Working of MRP, outputs and benefits, Capacity Planning, Computer Aided Quality Control, Shop floor control.</a:t>
            </a:r>
          </a:p>
          <a:p>
            <a:endParaRPr lang="en-IN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4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Computerized elements of CIM System</a:t>
            </a:r>
            <a:endParaRPr lang="en-IN" sz="36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452" y="1603169"/>
            <a:ext cx="5522026" cy="4845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17927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3203" y="863889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Automated production lines and assembly system</a:t>
            </a:r>
            <a:endParaRPr lang="en-IN" sz="3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59429"/>
            <a:ext cx="10515600" cy="4217534"/>
          </a:xfrm>
        </p:spPr>
        <p:txBody>
          <a:bodyPr/>
          <a:lstStyle/>
          <a:p>
            <a:pPr marL="0" indent="0"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IN" dirty="0">
                <a:latin typeface="Times New Roman" pitchFamily="18" charset="0"/>
                <a:cs typeface="Times New Roman" pitchFamily="18" charset="0"/>
              </a:rPr>
              <a:t>objectives of the use of flow line automation are:</a:t>
            </a:r>
          </a:p>
          <a:p>
            <a:r>
              <a:rPr lang="en-IN" dirty="0">
                <a:latin typeface="Times New Roman" pitchFamily="18" charset="0"/>
                <a:cs typeface="Times New Roman" pitchFamily="18" charset="0"/>
              </a:rPr>
              <a:t>To reduce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labour </a:t>
            </a:r>
            <a:r>
              <a:rPr lang="en-IN" dirty="0">
                <a:latin typeface="Times New Roman" pitchFamily="18" charset="0"/>
                <a:cs typeface="Times New Roman" pitchFamily="18" charset="0"/>
              </a:rPr>
              <a:t>costs;</a:t>
            </a:r>
          </a:p>
          <a:p>
            <a:r>
              <a:rPr lang="en-IN" dirty="0">
                <a:latin typeface="Times New Roman" pitchFamily="18" charset="0"/>
                <a:cs typeface="Times New Roman" pitchFamily="18" charset="0"/>
              </a:rPr>
              <a:t>To increase production rates;</a:t>
            </a:r>
          </a:p>
          <a:p>
            <a:r>
              <a:rPr lang="en-IN" dirty="0">
                <a:latin typeface="Times New Roman" pitchFamily="18" charset="0"/>
                <a:cs typeface="Times New Roman" pitchFamily="18" charset="0"/>
              </a:rPr>
              <a:t>To reduce work-in-process;</a:t>
            </a:r>
          </a:p>
          <a:p>
            <a:r>
              <a:rPr lang="en-IN" dirty="0">
                <a:latin typeface="Times New Roman" pitchFamily="18" charset="0"/>
                <a:cs typeface="Times New Roman" pitchFamily="18" charset="0"/>
              </a:rPr>
              <a:t>To minimize distances moved between operations;</a:t>
            </a:r>
          </a:p>
          <a:p>
            <a:r>
              <a:rPr lang="en-IN" dirty="0">
                <a:latin typeface="Times New Roman" pitchFamily="18" charset="0"/>
                <a:cs typeface="Times New Roman" pitchFamily="18" charset="0"/>
              </a:rPr>
              <a:t>To achieve specialization of operations;</a:t>
            </a:r>
          </a:p>
          <a:p>
            <a:r>
              <a:rPr lang="en-IN" dirty="0">
                <a:latin typeface="Times New Roman" pitchFamily="18" charset="0"/>
                <a:cs typeface="Times New Roman" pitchFamily="18" charset="0"/>
              </a:rPr>
              <a:t>To achieve integration of operations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199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Automated production lines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282535"/>
            <a:ext cx="10882745" cy="5165765"/>
          </a:xfr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indent="0">
              <a:buNone/>
            </a:pPr>
            <a:r>
              <a:rPr lang="en-US" sz="2400" dirty="0" smtClean="0"/>
              <a:t>Type 1. Single station</a:t>
            </a:r>
          </a:p>
          <a:p>
            <a:pPr marL="0" indent="0">
              <a:buNone/>
            </a:pPr>
            <a:r>
              <a:rPr lang="en-US" sz="2400" dirty="0" smtClean="0"/>
              <a:t>                       Work flow                     IN                                                   OUT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Type 2. Multiple station with variable Routing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                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Aut                                   Aut</a:t>
            </a: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Work in                                                                                                            Work out</a:t>
            </a: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Aut                                   Aut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619502" y="1816920"/>
            <a:ext cx="5284520" cy="807522"/>
            <a:chOff x="2683823" y="2113808"/>
            <a:chExt cx="5284520" cy="807522"/>
          </a:xfrm>
        </p:grpSpPr>
        <p:sp>
          <p:nvSpPr>
            <p:cNvPr id="6" name="Rectangle 5"/>
            <p:cNvSpPr/>
            <p:nvPr/>
          </p:nvSpPr>
          <p:spPr>
            <a:xfrm>
              <a:off x="4263242" y="2113808"/>
              <a:ext cx="2244437" cy="807522"/>
            </a:xfrm>
            <a:prstGeom prst="rect">
              <a:avLst/>
            </a:prstGeom>
            <a:solidFill>
              <a:schemeClr val="bg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Automated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Work Station</a:t>
              </a:r>
              <a:endParaRPr lang="en-IN" dirty="0">
                <a:solidFill>
                  <a:schemeClr val="tx1"/>
                </a:solidFill>
              </a:endParaRPr>
            </a:p>
          </p:txBody>
        </p:sp>
        <p:cxnSp>
          <p:nvCxnSpPr>
            <p:cNvPr id="8" name="Straight Arrow Connector 7"/>
            <p:cNvCxnSpPr>
              <a:endCxn id="6" idx="1"/>
            </p:cNvCxnSpPr>
            <p:nvPr/>
          </p:nvCxnSpPr>
          <p:spPr>
            <a:xfrm>
              <a:off x="3028208" y="2517569"/>
              <a:ext cx="1235034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6" idx="3"/>
            </p:cNvCxnSpPr>
            <p:nvPr/>
          </p:nvCxnSpPr>
          <p:spPr>
            <a:xfrm>
              <a:off x="6507679" y="2517569"/>
              <a:ext cx="1116279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2683823" y="2351314"/>
              <a:ext cx="344385" cy="36813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" name="Oval 12"/>
            <p:cNvSpPr/>
            <p:nvPr/>
          </p:nvSpPr>
          <p:spPr>
            <a:xfrm>
              <a:off x="7623958" y="2307770"/>
              <a:ext cx="344385" cy="36813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4227616" y="3503221"/>
            <a:ext cx="843148" cy="451262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Rectangle 15"/>
          <p:cNvSpPr/>
          <p:nvPr/>
        </p:nvSpPr>
        <p:spPr>
          <a:xfrm>
            <a:off x="7420099" y="3501242"/>
            <a:ext cx="843148" cy="451262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Rectangle 16"/>
          <p:cNvSpPr/>
          <p:nvPr/>
        </p:nvSpPr>
        <p:spPr>
          <a:xfrm>
            <a:off x="4263242" y="5314208"/>
            <a:ext cx="843148" cy="451262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Rectangle 17"/>
          <p:cNvSpPr/>
          <p:nvPr/>
        </p:nvSpPr>
        <p:spPr>
          <a:xfrm>
            <a:off x="7420099" y="5280561"/>
            <a:ext cx="843148" cy="451262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/>
          <p:cNvSpPr/>
          <p:nvPr/>
        </p:nvSpPr>
        <p:spPr>
          <a:xfrm>
            <a:off x="2446317" y="4251366"/>
            <a:ext cx="261257" cy="213756"/>
          </a:xfrm>
          <a:prstGeom prst="ellipse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lIns="91440" tIns="45720" rIns="91440" bIns="45720" rtlCol="0">
            <a:normAutofit fontScale="25000" lnSpcReduction="20000"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endParaRPr lang="en-IN" sz="2400">
              <a:solidFill>
                <a:schemeClr val="tx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2416628" y="4815444"/>
            <a:ext cx="261257" cy="213756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Oval 20"/>
          <p:cNvSpPr/>
          <p:nvPr/>
        </p:nvSpPr>
        <p:spPr>
          <a:xfrm>
            <a:off x="9773393" y="4144488"/>
            <a:ext cx="261257" cy="213756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Oval 21"/>
          <p:cNvSpPr/>
          <p:nvPr/>
        </p:nvSpPr>
        <p:spPr>
          <a:xfrm>
            <a:off x="9773393" y="4708566"/>
            <a:ext cx="261257" cy="213756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28" name="Straight Arrow Connector 27"/>
          <p:cNvCxnSpPr>
            <a:endCxn id="17" idx="1"/>
          </p:cNvCxnSpPr>
          <p:nvPr/>
        </p:nvCxnSpPr>
        <p:spPr>
          <a:xfrm>
            <a:off x="2707574" y="5029200"/>
            <a:ext cx="1555668" cy="51063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15" idx="1"/>
          </p:cNvCxnSpPr>
          <p:nvPr/>
        </p:nvCxnSpPr>
        <p:spPr>
          <a:xfrm flipV="1">
            <a:off x="2790701" y="3728852"/>
            <a:ext cx="1436915" cy="52251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6" idx="3"/>
          </p:cNvCxnSpPr>
          <p:nvPr/>
        </p:nvCxnSpPr>
        <p:spPr>
          <a:xfrm>
            <a:off x="8263247" y="3726873"/>
            <a:ext cx="1403267" cy="4572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8" idx="3"/>
          </p:cNvCxnSpPr>
          <p:nvPr/>
        </p:nvCxnSpPr>
        <p:spPr>
          <a:xfrm flipV="1">
            <a:off x="8263247" y="4922322"/>
            <a:ext cx="1403267" cy="58387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5" idx="2"/>
            <a:endCxn id="17" idx="0"/>
          </p:cNvCxnSpPr>
          <p:nvPr/>
        </p:nvCxnSpPr>
        <p:spPr>
          <a:xfrm>
            <a:off x="4649190" y="3954483"/>
            <a:ext cx="35626" cy="135972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5" idx="3"/>
            <a:endCxn id="16" idx="1"/>
          </p:cNvCxnSpPr>
          <p:nvPr/>
        </p:nvCxnSpPr>
        <p:spPr>
          <a:xfrm flipV="1">
            <a:off x="5070764" y="3726873"/>
            <a:ext cx="2349335" cy="197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7" idx="3"/>
            <a:endCxn id="18" idx="1"/>
          </p:cNvCxnSpPr>
          <p:nvPr/>
        </p:nvCxnSpPr>
        <p:spPr>
          <a:xfrm flipV="1">
            <a:off x="5106390" y="5506192"/>
            <a:ext cx="2313709" cy="3364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7540831" y="3952504"/>
            <a:ext cx="0" cy="132805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7944592" y="3921826"/>
            <a:ext cx="0" cy="135873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5070764" y="3955473"/>
            <a:ext cx="2349335" cy="135873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5106390" y="3955473"/>
            <a:ext cx="2313709" cy="135873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076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90649"/>
            <a:ext cx="10515600" cy="5286314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Type3.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Multiple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station with fixed Routing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Work in                                                                                       Work out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Automated flow lines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Defn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Automated production line is a fixed rating manufacturing system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hat consists of multiple work stations linked together by material handling system that transfer parts from one station to next station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machines capable of performing this production are called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transfer lines or transfer machines.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955470" y="2149430"/>
            <a:ext cx="7845633" cy="510643"/>
            <a:chOff x="1876301" y="3443840"/>
            <a:chExt cx="7845633" cy="510643"/>
          </a:xfrm>
        </p:grpSpPr>
        <p:sp>
          <p:nvSpPr>
            <p:cNvPr id="4" name="Rectangle 3"/>
            <p:cNvSpPr/>
            <p:nvPr/>
          </p:nvSpPr>
          <p:spPr>
            <a:xfrm>
              <a:off x="2766951" y="3443843"/>
              <a:ext cx="843148" cy="5106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520540" y="3443844"/>
              <a:ext cx="843148" cy="5106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254338" y="3443840"/>
              <a:ext cx="843148" cy="5106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988136" y="3443841"/>
              <a:ext cx="843148" cy="510639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13" name="Straight Arrow Connector 12"/>
            <p:cNvCxnSpPr>
              <a:endCxn id="4" idx="1"/>
            </p:cNvCxnSpPr>
            <p:nvPr/>
          </p:nvCxnSpPr>
          <p:spPr>
            <a:xfrm>
              <a:off x="1876301" y="3699163"/>
              <a:ext cx="890650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3610099" y="3699160"/>
              <a:ext cx="910441" cy="3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5363688" y="3699160"/>
              <a:ext cx="890650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7097486" y="3699163"/>
              <a:ext cx="890650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8831284" y="3699159"/>
              <a:ext cx="890650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Oval 20"/>
          <p:cNvSpPr/>
          <p:nvPr/>
        </p:nvSpPr>
        <p:spPr>
          <a:xfrm>
            <a:off x="2252353" y="2006930"/>
            <a:ext cx="296883" cy="285008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Oval 23"/>
          <p:cNvSpPr/>
          <p:nvPr/>
        </p:nvSpPr>
        <p:spPr>
          <a:xfrm>
            <a:off x="3966356" y="2006930"/>
            <a:ext cx="296883" cy="285008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Oval 24"/>
          <p:cNvSpPr/>
          <p:nvPr/>
        </p:nvSpPr>
        <p:spPr>
          <a:xfrm>
            <a:off x="5739740" y="2006930"/>
            <a:ext cx="296883" cy="285008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Oval 25"/>
          <p:cNvSpPr/>
          <p:nvPr/>
        </p:nvSpPr>
        <p:spPr>
          <a:xfrm>
            <a:off x="7443850" y="2006930"/>
            <a:ext cx="296883" cy="285008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Oval 27"/>
          <p:cNvSpPr/>
          <p:nvPr/>
        </p:nvSpPr>
        <p:spPr>
          <a:xfrm>
            <a:off x="9207336" y="2016826"/>
            <a:ext cx="296883" cy="285008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3355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Automated flow lines</a:t>
            </a:r>
            <a:endParaRPr lang="en-IN" sz="3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017" y="1389413"/>
            <a:ext cx="11366554" cy="517764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Raw</a:t>
            </a:r>
            <a:r>
              <a:rPr lang="en-US" sz="2400" dirty="0"/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material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Finished Parts</a:t>
            </a:r>
            <a:r>
              <a:rPr lang="en-US" sz="2400" dirty="0" smtClean="0"/>
              <a:t>             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               </a:t>
            </a:r>
            <a:endParaRPr lang="en-US" sz="16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station 1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station 2     station 3       station 4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1.Automated flow lines consist of multiple work station with work handling system 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2.Work station can be manual or Automated</a:t>
            </a:r>
          </a:p>
          <a:p>
            <a:pPr marL="0" indent="0" algn="just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.Unprocessed part enters  the starting point of production, get processed</a:t>
            </a:r>
          </a:p>
          <a:p>
            <a:pPr marL="0" indent="0" algn="just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and leaves the production line at end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4.Parts are transferred between the station  using mechanized transport system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5.Consists of manual work stations and inspection station to perform online inspection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3788229" y="2143142"/>
            <a:ext cx="760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PROC</a:t>
            </a:r>
          </a:p>
          <a:p>
            <a:r>
              <a:rPr lang="en-US" sz="1400" dirty="0" smtClean="0"/>
              <a:t>AUTO</a:t>
            </a:r>
            <a:endParaRPr lang="en-IN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041076" y="2196229"/>
            <a:ext cx="760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PROC</a:t>
            </a:r>
          </a:p>
          <a:p>
            <a:r>
              <a:rPr lang="en-US" sz="1400" dirty="0" smtClean="0"/>
              <a:t>AUTO</a:t>
            </a:r>
            <a:endParaRPr lang="en-IN" sz="1400" dirty="0"/>
          </a:p>
        </p:txBody>
      </p:sp>
      <p:grpSp>
        <p:nvGrpSpPr>
          <p:cNvPr id="75" name="Group 74"/>
          <p:cNvGrpSpPr/>
          <p:nvPr/>
        </p:nvGrpSpPr>
        <p:grpSpPr>
          <a:xfrm>
            <a:off x="3253838" y="2137556"/>
            <a:ext cx="5355771" cy="1056904"/>
            <a:chOff x="3253838" y="2137556"/>
            <a:chExt cx="5355771" cy="1056904"/>
          </a:xfrm>
        </p:grpSpPr>
        <p:sp>
          <p:nvSpPr>
            <p:cNvPr id="5" name="Rectangle 4"/>
            <p:cNvSpPr/>
            <p:nvPr/>
          </p:nvSpPr>
          <p:spPr>
            <a:xfrm>
              <a:off x="3253838" y="2719447"/>
              <a:ext cx="5355771" cy="475013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788229" y="2137558"/>
              <a:ext cx="760020" cy="581891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220691" y="2137557"/>
              <a:ext cx="760020" cy="581891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041076" y="2137556"/>
              <a:ext cx="760020" cy="581891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406243" y="2137558"/>
              <a:ext cx="760020" cy="581891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220691" y="2166893"/>
            <a:ext cx="760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PROC</a:t>
            </a:r>
          </a:p>
          <a:p>
            <a:r>
              <a:rPr lang="en-US" sz="1400" dirty="0" smtClean="0"/>
              <a:t>AUTO</a:t>
            </a:r>
            <a:endParaRPr lang="en-IN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7406243" y="2196227"/>
            <a:ext cx="760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PROC</a:t>
            </a:r>
          </a:p>
          <a:p>
            <a:r>
              <a:rPr lang="en-US" sz="1400" dirty="0" smtClean="0"/>
              <a:t>AUTO</a:t>
            </a:r>
            <a:endParaRPr lang="en-IN" sz="1400" dirty="0"/>
          </a:p>
        </p:txBody>
      </p:sp>
      <p:sp>
        <p:nvSpPr>
          <p:cNvPr id="23" name="Oval 22"/>
          <p:cNvSpPr/>
          <p:nvPr/>
        </p:nvSpPr>
        <p:spPr>
          <a:xfrm>
            <a:off x="1983179" y="2873825"/>
            <a:ext cx="225631" cy="166255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Oval 24"/>
          <p:cNvSpPr/>
          <p:nvPr/>
        </p:nvSpPr>
        <p:spPr>
          <a:xfrm>
            <a:off x="2361210" y="2873824"/>
            <a:ext cx="225631" cy="166255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Oval 25"/>
          <p:cNvSpPr/>
          <p:nvPr/>
        </p:nvSpPr>
        <p:spPr>
          <a:xfrm>
            <a:off x="4007580" y="2849476"/>
            <a:ext cx="225631" cy="166255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Oval 26"/>
          <p:cNvSpPr/>
          <p:nvPr/>
        </p:nvSpPr>
        <p:spPr>
          <a:xfrm>
            <a:off x="3417340" y="2824937"/>
            <a:ext cx="225631" cy="166255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/>
          <p:cNvSpPr/>
          <p:nvPr/>
        </p:nvSpPr>
        <p:spPr>
          <a:xfrm>
            <a:off x="8243453" y="2891617"/>
            <a:ext cx="225631" cy="166255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Oval 31"/>
          <p:cNvSpPr/>
          <p:nvPr/>
        </p:nvSpPr>
        <p:spPr>
          <a:xfrm>
            <a:off x="9587344" y="2838185"/>
            <a:ext cx="225631" cy="166255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Oval 32"/>
          <p:cNvSpPr/>
          <p:nvPr/>
        </p:nvSpPr>
        <p:spPr>
          <a:xfrm>
            <a:off x="9015349" y="2842124"/>
            <a:ext cx="225631" cy="166255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41" name="Straight Connector 40"/>
          <p:cNvCxnSpPr/>
          <p:nvPr/>
        </p:nvCxnSpPr>
        <p:spPr>
          <a:xfrm flipH="1">
            <a:off x="4040624" y="2898170"/>
            <a:ext cx="159545" cy="11756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7573096" y="2883718"/>
            <a:ext cx="225631" cy="166255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44" name="Straight Connector 43"/>
          <p:cNvCxnSpPr>
            <a:stCxn id="43" idx="7"/>
            <a:endCxn id="43" idx="3"/>
          </p:cNvCxnSpPr>
          <p:nvPr/>
        </p:nvCxnSpPr>
        <p:spPr>
          <a:xfrm flipH="1">
            <a:off x="7606139" y="2908065"/>
            <a:ext cx="159545" cy="11756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5330040" y="2879706"/>
            <a:ext cx="225631" cy="166255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Oval 46"/>
          <p:cNvSpPr/>
          <p:nvPr/>
        </p:nvSpPr>
        <p:spPr>
          <a:xfrm>
            <a:off x="6471447" y="2891616"/>
            <a:ext cx="225631" cy="166255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48" name="Straight Connector 47"/>
          <p:cNvCxnSpPr>
            <a:stCxn id="47" idx="7"/>
            <a:endCxn id="47" idx="3"/>
          </p:cNvCxnSpPr>
          <p:nvPr/>
        </p:nvCxnSpPr>
        <p:spPr>
          <a:xfrm flipH="1">
            <a:off x="6504490" y="2915963"/>
            <a:ext cx="159545" cy="11756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5339936" y="2901507"/>
            <a:ext cx="215735" cy="12609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8276495" y="2905170"/>
            <a:ext cx="159545" cy="11756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>
            <a:off x="9048391" y="2859163"/>
            <a:ext cx="159545" cy="11756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9620386" y="2866470"/>
            <a:ext cx="159545" cy="11756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31" idx="1"/>
            <a:endCxn id="31" idx="5"/>
          </p:cNvCxnSpPr>
          <p:nvPr/>
        </p:nvCxnSpPr>
        <p:spPr>
          <a:xfrm>
            <a:off x="8276496" y="2915964"/>
            <a:ext cx="159545" cy="11756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9020681" y="2866470"/>
            <a:ext cx="159545" cy="11756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9613070" y="2852015"/>
            <a:ext cx="159545" cy="11756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505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09403"/>
            <a:ext cx="10515600" cy="5167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6. Each station perform different operations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7 No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of parts on the line equal to number of work stations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8.Automated production lines may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accommodates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buffer storages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9. Some of flow lines use pallet fixtures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65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Symbols and notations used in automated flow lines</a:t>
            </a:r>
            <a:endParaRPr lang="en-IN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969" y="1211284"/>
            <a:ext cx="4403866" cy="4965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467595" y="6175169"/>
            <a:ext cx="4310743" cy="2375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842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53143"/>
            <a:ext cx="10515600" cy="86689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Types of flow line configurations</a:t>
            </a:r>
            <a:endParaRPr lang="en-IN" sz="3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0665"/>
            <a:ext cx="10515600" cy="4716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Types of Automated flow lines</a:t>
            </a:r>
          </a:p>
          <a:p>
            <a:pPr marL="514350" indent="-514350">
              <a:buAutoNum type="alphaL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Linear or In-line configuration</a:t>
            </a:r>
          </a:p>
          <a:p>
            <a:pPr marL="514350" indent="-514350">
              <a:buAutoNum type="alphaL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Segmented  In-line configuration</a:t>
            </a: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L-Type configuration</a:t>
            </a: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U-Type configuration</a:t>
            </a: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Rectangular configuration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c)    Rotary configuration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03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95646"/>
            <a:ext cx="10515600" cy="895041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Linear </a:t>
            </a:r>
            <a:r>
              <a:rPr lang="en-US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or In-line configuration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253838" y="2137556"/>
            <a:ext cx="5355771" cy="1056904"/>
            <a:chOff x="3253838" y="2137556"/>
            <a:chExt cx="5355771" cy="1056904"/>
          </a:xfrm>
        </p:grpSpPr>
        <p:sp>
          <p:nvSpPr>
            <p:cNvPr id="5" name="Rectangle 4"/>
            <p:cNvSpPr/>
            <p:nvPr/>
          </p:nvSpPr>
          <p:spPr>
            <a:xfrm>
              <a:off x="3253838" y="2719447"/>
              <a:ext cx="5355771" cy="475013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788229" y="2137558"/>
              <a:ext cx="760020" cy="581891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220691" y="2137557"/>
              <a:ext cx="760020" cy="581891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041076" y="2137556"/>
              <a:ext cx="760020" cy="581891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406243" y="2137558"/>
              <a:ext cx="760020" cy="581891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10" name="Rectangle 9"/>
          <p:cNvSpPr/>
          <p:nvPr/>
        </p:nvSpPr>
        <p:spPr>
          <a:xfrm>
            <a:off x="890647" y="1769419"/>
            <a:ext cx="100821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Raw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material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Finished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Parts</a:t>
            </a:r>
            <a:r>
              <a:rPr lang="en-US" sz="1600" dirty="0"/>
              <a:t> </a:t>
            </a:r>
            <a:r>
              <a:rPr lang="en-US" sz="1600" dirty="0" smtClean="0"/>
              <a:t>            </a:t>
            </a:r>
          </a:p>
          <a:p>
            <a:r>
              <a:rPr lang="en-US" dirty="0" smtClean="0"/>
              <a:t>                                                        PROC             PROC             PROC              PROC          </a:t>
            </a:r>
          </a:p>
          <a:p>
            <a:r>
              <a:rPr lang="en-US" dirty="0" smtClean="0"/>
              <a:t>                                                         AUTO             AUTO           AUTO              AUTO                        </a:t>
            </a:r>
            <a:endParaRPr lang="en-US" sz="1100" dirty="0" smtClean="0"/>
          </a:p>
          <a:p>
            <a:endParaRPr lang="en-US" dirty="0"/>
          </a:p>
          <a:p>
            <a:r>
              <a:rPr lang="en-US" dirty="0"/>
              <a:t>                                 </a:t>
            </a:r>
            <a:endParaRPr lang="en-US" dirty="0" smtClean="0"/>
          </a:p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station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1      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  station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2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station 3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station 4</a:t>
            </a:r>
          </a:p>
        </p:txBody>
      </p:sp>
      <p:sp>
        <p:nvSpPr>
          <p:cNvPr id="12" name="Oval 11"/>
          <p:cNvSpPr/>
          <p:nvPr/>
        </p:nvSpPr>
        <p:spPr>
          <a:xfrm>
            <a:off x="3928754" y="2861953"/>
            <a:ext cx="225631" cy="21375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Oval 12"/>
          <p:cNvSpPr/>
          <p:nvPr/>
        </p:nvSpPr>
        <p:spPr>
          <a:xfrm>
            <a:off x="5308269" y="2833193"/>
            <a:ext cx="225631" cy="21375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Oval 13"/>
          <p:cNvSpPr/>
          <p:nvPr/>
        </p:nvSpPr>
        <p:spPr>
          <a:xfrm>
            <a:off x="6420592" y="2845065"/>
            <a:ext cx="225631" cy="21375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Oval 14"/>
          <p:cNvSpPr/>
          <p:nvPr/>
        </p:nvSpPr>
        <p:spPr>
          <a:xfrm>
            <a:off x="7673437" y="2845068"/>
            <a:ext cx="225631" cy="21375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/>
          <p:cNvSpPr/>
          <p:nvPr/>
        </p:nvSpPr>
        <p:spPr>
          <a:xfrm>
            <a:off x="8821387" y="2833193"/>
            <a:ext cx="225631" cy="21375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/>
          <p:cNvSpPr/>
          <p:nvPr/>
        </p:nvSpPr>
        <p:spPr>
          <a:xfrm>
            <a:off x="2780805" y="2850075"/>
            <a:ext cx="225631" cy="21375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/>
          <p:cNvSpPr/>
          <p:nvPr/>
        </p:nvSpPr>
        <p:spPr>
          <a:xfrm>
            <a:off x="2388920" y="2861953"/>
            <a:ext cx="225631" cy="21375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/>
          <p:cNvSpPr/>
          <p:nvPr/>
        </p:nvSpPr>
        <p:spPr>
          <a:xfrm>
            <a:off x="1981201" y="2861953"/>
            <a:ext cx="225631" cy="21375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/>
          <p:cNvSpPr/>
          <p:nvPr/>
        </p:nvSpPr>
        <p:spPr>
          <a:xfrm>
            <a:off x="9217232" y="2824345"/>
            <a:ext cx="225631" cy="21375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Oval 20"/>
          <p:cNvSpPr/>
          <p:nvPr/>
        </p:nvSpPr>
        <p:spPr>
          <a:xfrm>
            <a:off x="9593283" y="2824345"/>
            <a:ext cx="225631" cy="21375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045029" y="2931223"/>
            <a:ext cx="783771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9961418" y="2861953"/>
            <a:ext cx="783771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2" idx="3"/>
            <a:endCxn id="12" idx="7"/>
          </p:cNvCxnSpPr>
          <p:nvPr/>
        </p:nvCxnSpPr>
        <p:spPr>
          <a:xfrm flipV="1">
            <a:off x="3961797" y="2893257"/>
            <a:ext cx="159545" cy="1511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6453634" y="2864497"/>
            <a:ext cx="159545" cy="1511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5332019" y="2864497"/>
            <a:ext cx="159545" cy="1511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7673437" y="2931224"/>
            <a:ext cx="225631" cy="3760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8837907" y="2912240"/>
            <a:ext cx="192589" cy="11318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9593283" y="2874633"/>
            <a:ext cx="192589" cy="11318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9217232" y="2874632"/>
            <a:ext cx="192589" cy="11318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16" idx="5"/>
          </p:cNvCxnSpPr>
          <p:nvPr/>
        </p:nvCxnSpPr>
        <p:spPr>
          <a:xfrm flipH="1" flipV="1">
            <a:off x="8837908" y="2897175"/>
            <a:ext cx="176067" cy="11847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 flipV="1">
            <a:off x="9217232" y="2886510"/>
            <a:ext cx="226925" cy="11318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endCxn id="21" idx="1"/>
          </p:cNvCxnSpPr>
          <p:nvPr/>
        </p:nvCxnSpPr>
        <p:spPr>
          <a:xfrm flipH="1" flipV="1">
            <a:off x="9626326" y="2855649"/>
            <a:ext cx="176714" cy="16068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162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L- Type Configuration</a:t>
            </a:r>
            <a:endParaRPr lang="en-IN" sz="3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672" y="2090057"/>
            <a:ext cx="7277875" cy="326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710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73723"/>
            <a:ext cx="10515600" cy="550984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1000"/>
              </a:spcAft>
              <a:buNone/>
            </a:pPr>
            <a:r>
              <a:rPr lang="en-US" sz="3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Module </a:t>
            </a:r>
            <a:r>
              <a:rPr lang="en-US" sz="3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Flexible Manufacturing Systems: Fundamentals of Group Technology and Flexible Manufacturing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Systems, types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of FMS, FMS components, Material handling and storage system, applications, benefits,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computer control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systems, FMS planning and design issues, Automated Storage and Retrieval Systems, AS/RS </a:t>
            </a:r>
            <a:r>
              <a:rPr lang="en-IN" sz="2400" dirty="0" err="1">
                <a:latin typeface="Times New Roman" pitchFamily="18" charset="0"/>
                <a:cs typeface="Times New Roman" pitchFamily="18" charset="0"/>
              </a:rPr>
              <a:t>andAutomatic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parts identification systems and data capture. Line Balancing: Line balancing algorithms, methods of line balancing, numerical problems on largest candidate rule, </a:t>
            </a:r>
            <a:r>
              <a:rPr lang="en-IN" sz="2400" dirty="0" err="1">
                <a:latin typeface="Times New Roman" pitchFamily="18" charset="0"/>
                <a:cs typeface="Times New Roman" pitchFamily="18" charset="0"/>
              </a:rPr>
              <a:t>Kilbridge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and Waster method, and Ranked Positional Weights method, Mixed Model line Updated on 16.04.2020/28092020 balancing, computerized line balancing methods</a:t>
            </a:r>
            <a:r>
              <a:rPr lang="en-IN" sz="2400" dirty="0"/>
              <a:t>.</a:t>
            </a:r>
          </a:p>
          <a:p>
            <a:pPr marL="0" indent="0" algn="just">
              <a:lnSpc>
                <a:spcPct val="110000"/>
              </a:lnSpc>
              <a:buNone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80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U-Type Configuration</a:t>
            </a:r>
            <a:endParaRPr lang="en-IN" sz="3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</a:t>
            </a:r>
            <a:endParaRPr lang="en-IN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100" y="2066306"/>
            <a:ext cx="7314046" cy="345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16680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Rectangular Type Configuration</a:t>
            </a:r>
            <a:endParaRPr lang="en-IN" sz="3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0078" y="2042556"/>
            <a:ext cx="6101752" cy="3146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04919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Rotary Configuration</a:t>
            </a:r>
            <a:endParaRPr lang="en-IN" sz="3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203" y="1508166"/>
            <a:ext cx="5486400" cy="3883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891966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Work part transport Methods</a:t>
            </a:r>
            <a:endParaRPr lang="en-IN" sz="3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26918"/>
            <a:ext cx="10515600" cy="486888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Main objective of work part transport is to move the part between the station in production line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should orient and locate the parts in the correct position for processing at each station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(a)Manual method of work transport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(b)Mechanized work transport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There are three types of work transport system.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1.Continuous Transport system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2.Synchronous Transport system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3.Asynchronous Transport system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2528532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Continuous transport system</a:t>
            </a:r>
            <a:endParaRPr lang="en-IN" sz="3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65662"/>
            <a:ext cx="10515600" cy="51776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Sailent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features :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Conveyors are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used to transfer parts at constant velocity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The work parts will moving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continously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This method is common in case of Manual production lines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This type of transport system cannot be adopted for automated production lines.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This system requires minimum investment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Easy to design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Cannot handle large parts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Has very high production rates</a:t>
            </a:r>
          </a:p>
          <a:p>
            <a:pPr marL="0" indent="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System can be  implimented in two ways</a:t>
            </a:r>
          </a:p>
          <a:p>
            <a:pPr marL="0" indent="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(a)Work units are fixed to conveyor:- e.g., Packaging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operations,two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wheel assembly</a:t>
            </a:r>
          </a:p>
          <a:p>
            <a:pPr marL="0" indent="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(b)Work units are removable :- e.g., Spray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painting,four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wheel assembly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8932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391" y="653142"/>
            <a:ext cx="11150928" cy="1116281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2.Synchronous transport systems or Intermittent transport system    </a:t>
            </a:r>
            <a:endParaRPr lang="en-IN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013" y="1825625"/>
            <a:ext cx="108787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Salient feature: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Parts move simultaneously between the stations with quick discontinuous motion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Parts will move on the conveyors till it reaches the work stations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system is continuously used in Automated Production lines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Such a system requires the processing operations to be completed in certain time limits</a:t>
            </a: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e.g., Press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work-in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operation , Machining operations</a:t>
            </a:r>
          </a:p>
          <a:p>
            <a:pPr marL="0" indent="0">
              <a:buNone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34928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Asynchronous transport system</a:t>
            </a:r>
            <a:endParaRPr lang="en-IN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1288"/>
            <a:ext cx="10515600" cy="47756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Salient features :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Part will move to the work station only when the work stations are free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Each part will move independent of other parts.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e.g.,Cart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-on-tracks, AGV etc.,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Such a system can accommodate storage buffers.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Initial investment is high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These system can handle large parts and can change the sequence of operations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Production rates are very less in such system@1045</a:t>
            </a:r>
          </a:p>
          <a:p>
            <a:pPr marL="0" indent="0">
              <a:buNone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74777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83771"/>
            <a:ext cx="10515600" cy="906917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Factors to be considered to select work transport system</a:t>
            </a:r>
            <a:endParaRPr lang="en-IN" sz="3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Type of operation to be performed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station on the line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Factory floor space available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Size ,weight , geometry &amp; Material of the work part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Production rate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Buffer storage capacity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Number of components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Sequence of operations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37319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Work beam transfer mechanism</a:t>
            </a:r>
            <a:endParaRPr lang="en-IN" sz="3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2540"/>
            <a:ext cx="10515600" cy="470442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Operation of the walking beam transfer mechanism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288" y="1595438"/>
            <a:ext cx="5305425" cy="366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452300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Buffer Storage</a:t>
            </a:r>
            <a:endParaRPr lang="en-IN" sz="3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0660"/>
            <a:ext cx="10515600" cy="490630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Defn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A storage can be used as buffer storage between two process whose production rates are significantly different , where parts can be collected and temporarily stored before proceeding to subsequent work stations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Automated flow lines either manually operated  or automated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Automated versions  consists of mechanism for capturing  and releasing parts to the 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Production line and structure  buffer storage for holding the parts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675" y="3740728"/>
            <a:ext cx="6724650" cy="27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3546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55785"/>
            <a:ext cx="10515600" cy="53211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Module. 4</a:t>
            </a:r>
          </a:p>
          <a:p>
            <a:pPr marL="0" indent="0" algn="just">
              <a:buNone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Computer Numerical Control: Introduction, components of CNC, CNC programming, manual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part programming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, G Codes, M Codes, programming of simple components in turning, drilling and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milling systems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, programming with canned cycles. Cutter radius compensations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IN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Robot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Technology: Robot anatomy, joints and links, common robot configurations, robot control systems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accuracy and repeatability, end effectors, sensors in robotics. Robot programming methods: on-line and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offline.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methods. Robot industrial applications: material handling, processing and assembly and inspection.</a:t>
            </a:r>
          </a:p>
          <a:p>
            <a:pPr marL="0" indent="0" algn="just">
              <a:buNone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7886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60022"/>
            <a:ext cx="10515600" cy="541694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Advantages of buffer storage :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1.When a particular work station breakdown in a transferline,the entire production </a:t>
            </a: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get disturbed.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2.When particular workstation completes processing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operation,the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storage buffer </a:t>
            </a: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supplies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workpart,reducing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idle time.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3.Storage buffers can provide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suffecient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time for curing that may be required for </a:t>
            </a: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some operation (paint to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dry,adhesive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to bond)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4.Delay time can be minimized that reduces manufacturing lead time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Control Functions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1.Sequence control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2.Safety monitoring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3.Quality control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80588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95647"/>
            <a:ext cx="10515600" cy="5381316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Sequence control 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Purpose of sequence control is to co-ordinate the sequence of activities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Ensures the various activities on the transfer lines must be performed with accuracy and proper time distribution for each activity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Basic function required in an automated transfer line</a:t>
            </a:r>
          </a:p>
          <a:p>
            <a:pPr marL="0" indent="0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Safety monitoring 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Production line does not operate under unsafe conditions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Protect human workers and to protect equipment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Various sensors are incorporated in the system to ensure safety operation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Various sensors used are- Interlocks ,Limit switches , photoelectric sensors, Temperature sensors, smoke detectors, pressure sensitive floor pads, Machine vision systems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8138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71897"/>
            <a:ext cx="10515600" cy="53439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Quality Control</a:t>
            </a:r>
            <a:endParaRPr lang="en-IN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330036"/>
            <a:ext cx="10918371" cy="5130141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Quality control is used to monitor quality of work parts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Detect and Eliminate defective work pieces from production line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To accomplish this function ,inspection devices are placed at the work station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once defect is encountered during quality control, controlling actions-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Instantenous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control, memory control</a:t>
            </a:r>
          </a:p>
          <a:p>
            <a:pPr marL="0" indent="0">
              <a:buNone/>
            </a:pPr>
            <a:r>
              <a:rPr lang="en-US" sz="2000" i="1" u="sng" dirty="0" smtClean="0">
                <a:latin typeface="Times New Roman" pitchFamily="18" charset="0"/>
                <a:cs typeface="Times New Roman" pitchFamily="18" charset="0"/>
              </a:rPr>
              <a:t>Instantaneous control :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Once defect is encountered  on the production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line,stop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production line immediately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Most reliable and easy to implement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Production time will be lost, to reduce  loss , repair must be made minimum possible time</a:t>
            </a:r>
          </a:p>
          <a:p>
            <a:pPr marL="0" indent="0">
              <a:buNone/>
            </a:pPr>
            <a:r>
              <a:rPr lang="en-US" sz="2000" i="1" u="sng" dirty="0" smtClean="0">
                <a:latin typeface="Times New Roman" pitchFamily="18" charset="0"/>
                <a:cs typeface="Times New Roman" pitchFamily="18" charset="0"/>
              </a:rPr>
              <a:t>Memory control :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Doesn't stop the operation of the production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Defective part is found, it prevent subsequent operation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Parts reaches the last station defective part must be seperated from the rest of goods</a:t>
            </a:r>
          </a:p>
          <a:p>
            <a:pPr marL="0" indent="0">
              <a:buNone/>
            </a:pPr>
            <a:endParaRPr lang="en-IN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98013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41268"/>
            <a:ext cx="10515600" cy="80752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891" y="1294410"/>
            <a:ext cx="11055927" cy="48825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 flow line is multi-station manufacturing system with fixed routing,</a:t>
            </a:r>
          </a:p>
          <a:p>
            <a:pPr marL="0" indent="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Production line consists of series of workstation so that product moves from one station to next</a:t>
            </a:r>
          </a:p>
          <a:p>
            <a:pPr marL="0" indent="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Conditions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favour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the use of production line are  :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The quantity of products to be made is very high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The work units are identical or similar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Similar operations on all the work units and in the same sequence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Total work can be divided into separate task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Production lines are either processing or assembly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Production lines are either manually operated or automated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Manual production lines usually perform assembly operation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Automated production lines either perform processing or assembly operation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9739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53143"/>
            <a:ext cx="10515600" cy="783771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Analysis of automated flow lines without internal storage</a:t>
            </a:r>
            <a:endParaRPr lang="en-IN" sz="3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5038"/>
            <a:ext cx="10515600" cy="490451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1.Process Technology: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Deals with concept like metallurgy and machinability of work parts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Proper application of cutting tools, chip control ,machining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economics,machine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tool vibrations</a:t>
            </a:r>
          </a:p>
          <a:p>
            <a:pPr marL="0" indent="0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2.System Technology 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of flow lines and overall flow line operation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System technology also refers to the manufacturing process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Problems relate to design of flow line is called “Reliability problems”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refers that failure of any one component in flow line stop entire system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Proper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design of automated flow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lines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Line balancing problems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Line balancing refers to total machining work must be accomplished on automated flow line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12147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D8DEEFD-B38A-446D-AE08-0C563BD84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32513"/>
            <a:ext cx="10515600" cy="534445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Thank you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25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08892"/>
            <a:ext cx="10515600" cy="5368071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Module </a:t>
            </a:r>
            <a:r>
              <a:rPr lang="en-US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Additive Manufacturing Systems: Basic principles of additive manufacturing, slicing CAD models for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AM, advantages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and limitations of AM technologies, Additive manufacturing processes: Photo polymerization, material jetting, binder jetting, material extrusion, Powder bed sintering techniques, sheet lamination, direct Energy deposition techniques, applications of </a:t>
            </a:r>
            <a:r>
              <a:rPr lang="en-IN" sz="2400" dirty="0" err="1">
                <a:latin typeface="Times New Roman" pitchFamily="18" charset="0"/>
                <a:cs typeface="Times New Roman" pitchFamily="18" charset="0"/>
              </a:rPr>
              <a:t>AM.Future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of Automated Factory: Industry 4.0, functions, applications and benefits. Components of Industry 4.0, Internet of Things (IOT), IOT applications in manufacturing, Big-Data and Cloud Computing for IOT, IOT for smart manufacturing, influence of IOT on predictive maintenance, industrial automation, supply chain optimization, supply-chain &amp; logistics, cyber-physical manufacturing systems</a:t>
            </a:r>
            <a:endParaRPr lang="en-IN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0759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538" y="564418"/>
            <a:ext cx="10515600" cy="1100260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Course outcomes</a:t>
            </a:r>
            <a:endParaRPr lang="en-IN" sz="3600" b="1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585" y="1957753"/>
            <a:ext cx="11312769" cy="4513385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IN" sz="2400" b="1" dirty="0">
                <a:latin typeface="Times New Roman" pitchFamily="18" charset="0"/>
                <a:cs typeface="Times New Roman" pitchFamily="18" charset="0"/>
              </a:rPr>
              <a:t>CO1</a:t>
            </a:r>
            <a:r>
              <a:rPr lang="en-IN" sz="2400" b="1" dirty="0" smtClean="0"/>
              <a:t>:</a:t>
            </a:r>
            <a:r>
              <a:rPr lang="en-IN" sz="2400" b="1" dirty="0"/>
              <a:t>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Define Automation, CIM, CAD, CAM and explain the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differences between these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          concepts , solve simple problems of transformations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entities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CO2:</a:t>
            </a:r>
            <a:r>
              <a:rPr lang="en-IN" sz="2400" dirty="0"/>
              <a:t>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Explain the basics of automated manufacturing industries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through mathematical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model and analyze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different types of automated flow lines.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CO3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Analyse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the automated flow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lines to reduce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time and enhance productivity</a:t>
            </a:r>
            <a:r>
              <a:rPr lang="en-IN" dirty="0" smtClean="0"/>
              <a:t>.</a:t>
            </a:r>
          </a:p>
          <a:p>
            <a:pPr marL="0" indent="0" algn="just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CO4: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Explain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the use of different computer applications in manufacturing, and able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pPr marL="0" indent="0" algn="just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Prepare part programs for simple jobs on machine tools and robot programming</a:t>
            </a:r>
          </a:p>
          <a:p>
            <a:pPr marL="0" indent="0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CO5: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Visualize and appreciate the modern trends in Manufacturing like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additive </a:t>
            </a:r>
          </a:p>
          <a:p>
            <a:pPr marL="0" indent="0">
              <a:buNone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          manufacturing </a:t>
            </a:r>
            <a:r>
              <a:rPr lang="en-IN" sz="2400" dirty="0"/>
              <a:t>like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additive manufacturing, Industry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4.0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and applications of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Internet</a:t>
            </a: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of things lead to manufacturing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30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F21A2A7-F5B5-4F56-ADE4-29168DAC4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Production system</a:t>
            </a:r>
            <a:endParaRPr lang="en-IN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24B7BF4-73EC-40D4-B307-844035E6A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784" y="2006600"/>
            <a:ext cx="1171492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i="1" dirty="0"/>
              <a:t>A production system is the collection of people, equipment and procedures organized to accomplish manufacturing operations of a company</a:t>
            </a:r>
          </a:p>
          <a:p>
            <a:r>
              <a:rPr lang="en-US" sz="2400" dirty="0">
                <a:solidFill>
                  <a:srgbClr val="00B0F0"/>
                </a:solidFill>
              </a:rPr>
              <a:t>Production Machines</a:t>
            </a:r>
          </a:p>
          <a:p>
            <a:r>
              <a:rPr lang="en-US" sz="2400" dirty="0">
                <a:solidFill>
                  <a:srgbClr val="00B0F0"/>
                </a:solidFill>
              </a:rPr>
              <a:t>Material handling systems</a:t>
            </a:r>
          </a:p>
          <a:p>
            <a:r>
              <a:rPr lang="en-US" sz="2400" dirty="0">
                <a:solidFill>
                  <a:srgbClr val="00B0F0"/>
                </a:solidFill>
              </a:rPr>
              <a:t>Computer control Systems </a:t>
            </a:r>
          </a:p>
          <a:p>
            <a:r>
              <a:rPr lang="en-US" sz="2400" dirty="0">
                <a:solidFill>
                  <a:srgbClr val="00B0F0"/>
                </a:solidFill>
              </a:rPr>
              <a:t>Human resources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en-IN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17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F21A2A7-F5B5-4F56-ADE4-29168DAC4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Types of Production Machines</a:t>
            </a:r>
            <a:endParaRPr lang="en-IN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24B7BF4-73EC-40D4-B307-844035E6A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540" y="1825625"/>
            <a:ext cx="11714920" cy="4628184"/>
          </a:xfrm>
        </p:spPr>
        <p:txBody>
          <a:bodyPr>
            <a:normAutofit/>
          </a:bodyPr>
          <a:lstStyle/>
          <a:p>
            <a:endParaRPr lang="en-US" sz="2400" dirty="0" smtClean="0">
              <a:solidFill>
                <a:srgbClr val="00B0F0"/>
              </a:solidFill>
            </a:endParaRPr>
          </a:p>
          <a:p>
            <a:r>
              <a:rPr lang="en-US" sz="2400" dirty="0" smtClean="0">
                <a:solidFill>
                  <a:srgbClr val="00B0F0"/>
                </a:solidFill>
              </a:rPr>
              <a:t>Manually </a:t>
            </a:r>
            <a:r>
              <a:rPr lang="en-US" sz="2400" dirty="0">
                <a:solidFill>
                  <a:srgbClr val="00B0F0"/>
                </a:solidFill>
              </a:rPr>
              <a:t>operated system</a:t>
            </a:r>
            <a:r>
              <a:rPr lang="en-IN" sz="2400" dirty="0">
                <a:solidFill>
                  <a:srgbClr val="00B0F0"/>
                </a:solidFill>
              </a:rPr>
              <a:t>s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Worker </a:t>
            </a:r>
            <a:r>
              <a:rPr lang="en-US" sz="2400" dirty="0">
                <a:solidFill>
                  <a:srgbClr val="00B0F0"/>
                </a:solidFill>
              </a:rPr>
              <a:t>–Machine system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Semi </a:t>
            </a:r>
            <a:r>
              <a:rPr lang="en-US" sz="2400" dirty="0">
                <a:solidFill>
                  <a:srgbClr val="00B0F0"/>
                </a:solidFill>
              </a:rPr>
              <a:t>– automated Machines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Fully </a:t>
            </a:r>
            <a:r>
              <a:rPr lang="en-US" sz="2400" dirty="0">
                <a:solidFill>
                  <a:srgbClr val="00B0F0"/>
                </a:solidFill>
              </a:rPr>
              <a:t>automated Machines</a:t>
            </a:r>
            <a:endParaRPr lang="en-IN" sz="2400" dirty="0">
              <a:solidFill>
                <a:srgbClr val="00B0F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IN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18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3093</TotalTime>
  <Words>2697</Words>
  <Application>Microsoft Office PowerPoint</Application>
  <PresentationFormat>Custom</PresentationFormat>
  <Paragraphs>466</Paragraphs>
  <Slides>55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Office Theme</vt:lpstr>
      <vt:lpstr>PowerPoint Presentation</vt:lpstr>
      <vt:lpstr>CAD/CAM    18ME72</vt:lpstr>
      <vt:lpstr>PowerPoint Presentation</vt:lpstr>
      <vt:lpstr>PowerPoint Presentation</vt:lpstr>
      <vt:lpstr>PowerPoint Presentation</vt:lpstr>
      <vt:lpstr>PowerPoint Presentation</vt:lpstr>
      <vt:lpstr>Course outcomes</vt:lpstr>
      <vt:lpstr>Production system</vt:lpstr>
      <vt:lpstr>Types of Production Machines</vt:lpstr>
      <vt:lpstr>A . Manually operated Machines</vt:lpstr>
      <vt:lpstr>B.Worker Machine system</vt:lpstr>
      <vt:lpstr>C . Semi automated machines</vt:lpstr>
      <vt:lpstr>D . Fully automated machines</vt:lpstr>
      <vt:lpstr>PowerPoint Presentation</vt:lpstr>
      <vt:lpstr>PowerPoint Presentation</vt:lpstr>
      <vt:lpstr>PowerPoint Presentation</vt:lpstr>
      <vt:lpstr>PowerPoint Presentation</vt:lpstr>
      <vt:lpstr>Plant Layout</vt:lpstr>
      <vt:lpstr>    Fixed position Layout  </vt:lpstr>
      <vt:lpstr>PowerPoint Presentation</vt:lpstr>
      <vt:lpstr>PowerPoint Presentation</vt:lpstr>
      <vt:lpstr>Automation</vt:lpstr>
      <vt:lpstr>Reason for Automation</vt:lpstr>
      <vt:lpstr>PowerPoint Presentation</vt:lpstr>
      <vt:lpstr>Types of automation</vt:lpstr>
      <vt:lpstr>PowerPoint Presentation</vt:lpstr>
      <vt:lpstr>Automation Principles and strategies</vt:lpstr>
      <vt:lpstr>Automation Strategies</vt:lpstr>
      <vt:lpstr>Computer integrated Manufacturing</vt:lpstr>
      <vt:lpstr>Computerized elements of CIM System</vt:lpstr>
      <vt:lpstr>Automated production lines and assembly system</vt:lpstr>
      <vt:lpstr>Automated production lines</vt:lpstr>
      <vt:lpstr>PowerPoint Presentation</vt:lpstr>
      <vt:lpstr>Automated flow lines</vt:lpstr>
      <vt:lpstr>PowerPoint Presentation</vt:lpstr>
      <vt:lpstr>Symbols and notations used in automated flow lines</vt:lpstr>
      <vt:lpstr>Types of flow line configurations</vt:lpstr>
      <vt:lpstr> Linear or In-line configuration </vt:lpstr>
      <vt:lpstr>L- Type Configuration</vt:lpstr>
      <vt:lpstr>U-Type Configuration</vt:lpstr>
      <vt:lpstr>Rectangular Type Configuration</vt:lpstr>
      <vt:lpstr>Rotary Configuration</vt:lpstr>
      <vt:lpstr>Work part transport Methods</vt:lpstr>
      <vt:lpstr>Continuous transport system</vt:lpstr>
      <vt:lpstr>2.Synchronous transport systems or Intermittent transport system    </vt:lpstr>
      <vt:lpstr>Asynchronous transport system</vt:lpstr>
      <vt:lpstr>Factors to be considered to select work transport system</vt:lpstr>
      <vt:lpstr>Work beam transfer mechanism</vt:lpstr>
      <vt:lpstr>Buffer Storage</vt:lpstr>
      <vt:lpstr>PowerPoint Presentation</vt:lpstr>
      <vt:lpstr>PowerPoint Presentation</vt:lpstr>
      <vt:lpstr>Quality Control</vt:lpstr>
      <vt:lpstr>Introduction</vt:lpstr>
      <vt:lpstr>Analysis of automated flow lines without internal storage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 OF MECHANICAL ENGINEERING</dc:title>
  <dc:creator>Thejkumar J</dc:creator>
  <cp:lastModifiedBy>Admin</cp:lastModifiedBy>
  <cp:revision>223</cp:revision>
  <dcterms:created xsi:type="dcterms:W3CDTF">2020-03-23T16:50:28Z</dcterms:created>
  <dcterms:modified xsi:type="dcterms:W3CDTF">2022-09-20T07:37:52Z</dcterms:modified>
</cp:coreProperties>
</file>